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64" r:id="rId9"/>
    <p:sldId id="263" r:id="rId10"/>
    <p:sldId id="266" r:id="rId11"/>
    <p:sldId id="274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07" autoAdjust="0"/>
    <p:restoredTop sz="94660"/>
  </p:normalViewPr>
  <p:slideViewPr>
    <p:cSldViewPr>
      <p:cViewPr varScale="1">
        <p:scale>
          <a:sx n="87" d="100"/>
          <a:sy n="87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41BB6E29-696D-420D-9211-AA7ED45D541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13DB7C6E-80F6-4AC9-AE6B-A2E89EF2A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71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64F5CF-8ADC-461C-9E06-FC329DE36F55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07E6B9-67AB-4017-91EC-E5DD0AB5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Drusilla of Institutional Corrections </a:t>
            </a:r>
          </a:p>
          <a:p>
            <a:r>
              <a:rPr lang="en-US" dirty="0" smtClean="0"/>
              <a:t>Do not pass go, do not collect $200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Incoming offenders as less stable</a:t>
            </a:r>
          </a:p>
          <a:p>
            <a:pPr lvl="1"/>
            <a:r>
              <a:rPr lang="en-US" dirty="0" smtClean="0"/>
              <a:t>Drug and alcohol, shock of arrest, untreated mental illness…</a:t>
            </a:r>
          </a:p>
          <a:p>
            <a:r>
              <a:rPr lang="en-US" dirty="0" smtClean="0"/>
              <a:t>Turnover much higher </a:t>
            </a:r>
          </a:p>
          <a:p>
            <a:pPr lvl="1"/>
            <a:r>
              <a:rPr lang="en-US" dirty="0" smtClean="0"/>
              <a:t>Programming limited </a:t>
            </a:r>
            <a:r>
              <a:rPr lang="en-US" dirty="0" smtClean="0"/>
              <a:t>(only 6% get drug/alc</a:t>
            </a:r>
            <a:r>
              <a:rPr lang="en-US" dirty="0" smtClean="0"/>
              <a:t>ohol treatment</a:t>
            </a:r>
            <a:endParaRPr lang="en-US" dirty="0" smtClean="0"/>
          </a:p>
          <a:p>
            <a:r>
              <a:rPr lang="en-US" dirty="0" smtClean="0"/>
              <a:t>Less sophisticated </a:t>
            </a:r>
            <a:r>
              <a:rPr lang="en-US" dirty="0" smtClean="0"/>
              <a:t>classification--limited</a:t>
            </a:r>
            <a:endParaRPr lang="en-US" dirty="0" smtClean="0"/>
          </a:p>
          <a:p>
            <a:r>
              <a:rPr lang="en-US" dirty="0" smtClean="0"/>
              <a:t>Suicides </a:t>
            </a:r>
            <a:r>
              <a:rPr lang="en-US" dirty="0" smtClean="0"/>
              <a:t>area of concern</a:t>
            </a:r>
          </a:p>
          <a:p>
            <a:pPr lvl="1"/>
            <a:r>
              <a:rPr lang="en-US" dirty="0" smtClean="0"/>
              <a:t>Prevention better </a:t>
            </a:r>
            <a:r>
              <a:rPr lang="en-US" dirty="0" smtClean="0"/>
              <a:t>now (suicides down markedly) but still two times higher than in general population</a:t>
            </a:r>
          </a:p>
          <a:p>
            <a:pPr lvl="2"/>
            <a:r>
              <a:rPr lang="en-US" dirty="0" smtClean="0"/>
              <a:t>Younger or older, white, males, violent record, in smaller jails as most likely to commit suicide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Jails as a volatile place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Jail Design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3001"/>
            <a:ext cx="4191000" cy="3863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64097"/>
            <a:ext cx="4571999" cy="3622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09999"/>
            <a:ext cx="4343399" cy="246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764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(first generation) style</a:t>
            </a:r>
          </a:p>
          <a:p>
            <a:pPr lvl="1"/>
            <a:r>
              <a:rPr lang="en-US" dirty="0" smtClean="0"/>
              <a:t>Linear facilities </a:t>
            </a:r>
          </a:p>
          <a:p>
            <a:pPr lvl="1"/>
            <a:r>
              <a:rPr lang="en-US" dirty="0" smtClean="0"/>
              <a:t>Intermittent supervision </a:t>
            </a:r>
          </a:p>
          <a:p>
            <a:r>
              <a:rPr lang="en-US" dirty="0" smtClean="0"/>
              <a:t>Second generation</a:t>
            </a:r>
          </a:p>
          <a:p>
            <a:pPr lvl="1"/>
            <a:r>
              <a:rPr lang="en-US" dirty="0" smtClean="0"/>
              <a:t>Pods + control rooms (indirect supervision) </a:t>
            </a:r>
          </a:p>
          <a:p>
            <a:r>
              <a:rPr lang="en-US" dirty="0" smtClean="0"/>
              <a:t>Third (or “new”) Generation</a:t>
            </a:r>
          </a:p>
          <a:p>
            <a:pPr lvl="1"/>
            <a:r>
              <a:rPr lang="en-US" dirty="0" smtClean="0"/>
              <a:t>Pods + direct supervision</a:t>
            </a:r>
          </a:p>
          <a:p>
            <a:pPr lvl="1"/>
            <a:r>
              <a:rPr lang="en-US" dirty="0" smtClean="0"/>
              <a:t>Now more </a:t>
            </a:r>
            <a:r>
              <a:rPr lang="en-US" dirty="0" smtClean="0"/>
              <a:t>about 20% </a:t>
            </a:r>
            <a:r>
              <a:rPr lang="en-US" dirty="0" smtClean="0"/>
              <a:t>of all </a:t>
            </a:r>
            <a:r>
              <a:rPr lang="en-US" dirty="0" smtClean="0"/>
              <a:t>facilities—not “new” anymore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Jail </a:t>
            </a:r>
            <a:r>
              <a:rPr lang="en-US" dirty="0" smtClean="0"/>
              <a:t>Architecture and Management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Cost less to build and maintain</a:t>
            </a:r>
          </a:p>
          <a:p>
            <a:r>
              <a:rPr lang="en-US" dirty="0" smtClean="0"/>
              <a:t>Less opportunity for inmates to engage in nasty stuff, or minor stuff that precedes… </a:t>
            </a:r>
          </a:p>
          <a:p>
            <a:r>
              <a:rPr lang="en-US" dirty="0" smtClean="0"/>
              <a:t>Staff and Inmates more safe</a:t>
            </a:r>
          </a:p>
          <a:p>
            <a:pPr lvl="1"/>
            <a:r>
              <a:rPr lang="en-US" dirty="0" smtClean="0"/>
              <a:t>Small groups easier to manage, direct supervision allows “nipping things in the bud,” staff in “control” of the jail</a:t>
            </a:r>
          </a:p>
          <a:p>
            <a:r>
              <a:rPr lang="en-US" dirty="0" smtClean="0"/>
              <a:t>Staff report better job satisfaction, less </a:t>
            </a:r>
            <a:r>
              <a:rPr lang="en-US" dirty="0" smtClean="0"/>
              <a:t>burnout</a:t>
            </a:r>
          </a:p>
          <a:p>
            <a:r>
              <a:rPr lang="en-US" dirty="0" smtClean="0"/>
              <a:t>All of this ASSSUMES that training and management are adequate—still need research on this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the New Generation Jails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cost of training </a:t>
            </a:r>
          </a:p>
          <a:p>
            <a:r>
              <a:rPr lang="en-US" dirty="0" smtClean="0"/>
              <a:t>Principles corrupted by crowding</a:t>
            </a:r>
          </a:p>
          <a:p>
            <a:pPr lvl="1"/>
            <a:r>
              <a:rPr lang="en-US" dirty="0" smtClean="0"/>
              <a:t>Staff turnover</a:t>
            </a:r>
          </a:p>
          <a:p>
            <a:pPr lvl="1"/>
            <a:r>
              <a:rPr lang="en-US" dirty="0" smtClean="0"/>
              <a:t>Small groups become larger</a:t>
            </a:r>
          </a:p>
          <a:p>
            <a:pPr lvl="1"/>
            <a:r>
              <a:rPr lang="en-US" dirty="0" smtClean="0"/>
              <a:t>Pods become cluttered with cots, etc.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Limits of the New Generation Jail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Thing are better now than 1980-1990s, but many are still </a:t>
            </a:r>
            <a:r>
              <a:rPr lang="en-US" dirty="0" smtClean="0"/>
              <a:t>crowded</a:t>
            </a:r>
          </a:p>
          <a:p>
            <a:pPr lvl="1"/>
            <a:r>
              <a:rPr lang="en-US" dirty="0" smtClean="0"/>
              <a:t>Nationally, jails at roughly 90% capacity </a:t>
            </a:r>
            <a:endParaRPr lang="en-US" dirty="0" smtClean="0"/>
          </a:p>
          <a:p>
            <a:pPr lvl="1"/>
            <a:r>
              <a:rPr lang="en-US" dirty="0" smtClean="0"/>
              <a:t>750,000 jail inmates, or 250/100,000 as of 2005</a:t>
            </a:r>
          </a:p>
          <a:p>
            <a:pPr lvl="2"/>
            <a:r>
              <a:rPr lang="en-US" dirty="0" smtClean="0"/>
              <a:t>In 1995, 500,000 inmates</a:t>
            </a:r>
          </a:p>
          <a:p>
            <a:r>
              <a:rPr lang="en-US" dirty="0" smtClean="0"/>
              <a:t>Factors affecting jail populations</a:t>
            </a:r>
          </a:p>
          <a:p>
            <a:pPr lvl="1"/>
            <a:r>
              <a:rPr lang="en-US" dirty="0" smtClean="0"/>
              <a:t>More arrests, more short jail sentences (drugs, problem oriented policing, mandatory arrest)</a:t>
            </a:r>
          </a:p>
          <a:p>
            <a:pPr lvl="1"/>
            <a:r>
              <a:rPr lang="en-US" dirty="0" smtClean="0"/>
              <a:t>Prison crowding </a:t>
            </a:r>
          </a:p>
          <a:p>
            <a:pPr lvl="2"/>
            <a:r>
              <a:rPr lang="en-US" dirty="0" smtClean="0"/>
              <a:t>5-10% of jail inmates are waiting for space in prison </a:t>
            </a:r>
          </a:p>
          <a:p>
            <a:pPr lvl="1"/>
            <a:r>
              <a:rPr lang="en-US" dirty="0" smtClean="0"/>
              <a:t>De-</a:t>
            </a:r>
            <a:r>
              <a:rPr lang="en-US" dirty="0" err="1" smtClean="0"/>
              <a:t>carceration</a:t>
            </a:r>
            <a:r>
              <a:rPr lang="en-US" dirty="0" smtClean="0"/>
              <a:t> of mentally ill?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Jail Crowding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Mental Illness in jail is 3 times that of general population</a:t>
            </a:r>
          </a:p>
          <a:p>
            <a:pPr lvl="1"/>
            <a:r>
              <a:rPr lang="en-US" dirty="0" smtClean="0"/>
              <a:t>64% of jail inmates have mental </a:t>
            </a:r>
            <a:r>
              <a:rPr lang="en-US" dirty="0" smtClean="0"/>
              <a:t>health problem</a:t>
            </a:r>
          </a:p>
          <a:p>
            <a:pPr lvl="2"/>
            <a:r>
              <a:rPr lang="en-US" dirty="0" smtClean="0"/>
              <a:t>BUT </a:t>
            </a:r>
            <a:r>
              <a:rPr lang="en-US" dirty="0" smtClean="0"/>
              <a:t>– not a </a:t>
            </a:r>
            <a:r>
              <a:rPr lang="en-US" dirty="0" smtClean="0"/>
              <a:t>great predictor </a:t>
            </a:r>
            <a:r>
              <a:rPr lang="en-US" dirty="0" smtClean="0"/>
              <a:t>of crime or recidivism</a:t>
            </a:r>
          </a:p>
          <a:p>
            <a:r>
              <a:rPr lang="en-US" dirty="0" smtClean="0"/>
              <a:t>What is going on?</a:t>
            </a:r>
          </a:p>
          <a:p>
            <a:pPr lvl="1"/>
            <a:r>
              <a:rPr lang="en-US" dirty="0" smtClean="0"/>
              <a:t>Easier to catch, convict, incarcerate M.D. offenders?</a:t>
            </a:r>
          </a:p>
          <a:p>
            <a:pPr lvl="1"/>
            <a:r>
              <a:rPr lang="en-US" dirty="0" smtClean="0"/>
              <a:t>Police </a:t>
            </a:r>
            <a:r>
              <a:rPr lang="en-US" dirty="0" smtClean="0">
                <a:sym typeface="Wingdings" pitchFamily="2" charset="2"/>
              </a:rPr>
              <a:t> charity arrest, order maintenance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De-institutionalization 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Mental illness + homelessness (poverty) + substance abuse = web of entanglement with jails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Illness and Jail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Money was supposed to follow the mentally disordered</a:t>
            </a:r>
          </a:p>
          <a:p>
            <a:pPr lvl="1"/>
            <a:r>
              <a:rPr lang="en-US" dirty="0" smtClean="0"/>
              <a:t>Jail as “refuge without treatment”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De-institutionalization in 1970s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276600"/>
          <a:ext cx="84582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MICHIGAN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Mental</a:t>
                      </a:r>
                      <a:r>
                        <a:rPr lang="en-US" sz="3200" baseline="0" dirty="0" smtClean="0"/>
                        <a:t> Institution Population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Prison Population 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1982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28,000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8,000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2006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3,000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45,000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Privatization </a:t>
            </a:r>
          </a:p>
          <a:p>
            <a:pPr lvl="1"/>
            <a:r>
              <a:rPr lang="en-US" dirty="0" smtClean="0"/>
              <a:t>CCA, Wackenhut (Now, the GEO Group)</a:t>
            </a:r>
          </a:p>
          <a:p>
            <a:pPr lvl="1"/>
            <a:r>
              <a:rPr lang="en-US" dirty="0" smtClean="0"/>
              <a:t>&lt;3% of jail inmates </a:t>
            </a:r>
          </a:p>
          <a:p>
            <a:pPr lvl="1"/>
            <a:endParaRPr lang="en-US" dirty="0"/>
          </a:p>
          <a:p>
            <a:r>
              <a:rPr lang="en-US" dirty="0" smtClean="0"/>
              <a:t>Regionalization </a:t>
            </a:r>
          </a:p>
          <a:p>
            <a:pPr lvl="1"/>
            <a:r>
              <a:rPr lang="en-US" dirty="0" smtClean="0"/>
              <a:t>From 1 county, 1 jail to regional </a:t>
            </a:r>
            <a:r>
              <a:rPr lang="en-US" dirty="0" smtClean="0"/>
              <a:t>jails</a:t>
            </a:r>
          </a:p>
          <a:p>
            <a:pPr lvl="1"/>
            <a:endParaRPr lang="en-US" dirty="0"/>
          </a:p>
          <a:p>
            <a:r>
              <a:rPr lang="en-US" dirty="0" smtClean="0"/>
              <a:t>Change in how jails are staffed</a:t>
            </a:r>
          </a:p>
          <a:p>
            <a:pPr lvl="1"/>
            <a:r>
              <a:rPr lang="en-US" dirty="0" smtClean="0"/>
              <a:t>Co-equal staffing</a:t>
            </a:r>
          </a:p>
          <a:p>
            <a:pPr lvl="1"/>
            <a:r>
              <a:rPr lang="en-US" dirty="0" smtClean="0"/>
              <a:t>Private contracting, separation from Sheriff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Jail Issues in the new millennium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oldest form of institutional corrections</a:t>
            </a:r>
          </a:p>
          <a:p>
            <a:pPr lvl="1"/>
            <a:r>
              <a:rPr lang="en-US" dirty="0" smtClean="0"/>
              <a:t>European “goals” as early as 1166 (pronounced jail), precursors much earlier </a:t>
            </a:r>
          </a:p>
          <a:p>
            <a:pPr lvl="2"/>
            <a:r>
              <a:rPr lang="en-US" dirty="0" smtClean="0"/>
              <a:t>Overseen by the “shire-reeve” </a:t>
            </a:r>
          </a:p>
          <a:p>
            <a:pPr lvl="2"/>
            <a:r>
              <a:rPr lang="en-US" dirty="0" smtClean="0"/>
              <a:t>Fee system</a:t>
            </a:r>
          </a:p>
          <a:p>
            <a:pPr lvl="2"/>
            <a:r>
              <a:rPr lang="en-US" dirty="0" smtClean="0"/>
              <a:t>John Howard </a:t>
            </a:r>
          </a:p>
          <a:p>
            <a:pPr lvl="1"/>
            <a:r>
              <a:rPr lang="en-US" dirty="0" smtClean="0"/>
              <a:t>Colonial America</a:t>
            </a:r>
          </a:p>
          <a:p>
            <a:pPr lvl="2"/>
            <a:r>
              <a:rPr lang="en-US" dirty="0" smtClean="0"/>
              <a:t>Earliest built in 1653 (York Village)</a:t>
            </a:r>
          </a:p>
          <a:p>
            <a:pPr lvl="2"/>
            <a:r>
              <a:rPr lang="en-US" dirty="0" smtClean="0"/>
              <a:t>Walnut Street Jail (1773)</a:t>
            </a:r>
          </a:p>
          <a:p>
            <a:pPr lvl="1"/>
            <a:r>
              <a:rPr lang="en-US" dirty="0" smtClean="0"/>
              <a:t>Used almost exclusively for pre-trial or pre-sentence detainment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Jail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Perhaps the most “under-studied” component of corrections</a:t>
            </a:r>
          </a:p>
          <a:p>
            <a:pPr lvl="1"/>
            <a:r>
              <a:rPr lang="en-US" dirty="0" smtClean="0"/>
              <a:t>State prisons as the “rock stars” of institutional corrections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The Drusilla of Institutional Corrections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should we do with people awaiting trial or sentencing? </a:t>
            </a:r>
          </a:p>
          <a:p>
            <a:r>
              <a:rPr lang="en-US" dirty="0" smtClean="0"/>
              <a:t>Balance community need for safety, justice, with rights of those accused of crime</a:t>
            </a:r>
          </a:p>
          <a:p>
            <a:pPr lvl="1"/>
            <a:r>
              <a:rPr lang="en-US" dirty="0" smtClean="0"/>
              <a:t>Preventative Detention (</a:t>
            </a:r>
            <a:r>
              <a:rPr lang="en-US" i="1" dirty="0" smtClean="0"/>
              <a:t>U.S. vs. Salerno</a:t>
            </a:r>
            <a:r>
              <a:rPr lang="en-US" dirty="0" smtClean="0"/>
              <a:t>, 1987)</a:t>
            </a:r>
          </a:p>
          <a:p>
            <a:r>
              <a:rPr lang="en-US" dirty="0" smtClean="0"/>
              <a:t>Pre-trial release</a:t>
            </a:r>
          </a:p>
          <a:p>
            <a:pPr lvl="2"/>
            <a:r>
              <a:rPr lang="en-US" dirty="0" smtClean="0"/>
              <a:t>BOND</a:t>
            </a:r>
          </a:p>
          <a:p>
            <a:pPr lvl="2"/>
            <a:r>
              <a:rPr lang="en-US" dirty="0" smtClean="0"/>
              <a:t>ROR</a:t>
            </a:r>
          </a:p>
          <a:p>
            <a:pPr lvl="2"/>
            <a:r>
              <a:rPr lang="en-US" dirty="0" smtClean="0"/>
              <a:t>Conditional Release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Pre-trial quandary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2006 study of felony cases from large urban counties </a:t>
            </a:r>
          </a:p>
          <a:p>
            <a:pPr lvl="1"/>
            <a:r>
              <a:rPr lang="en-US" dirty="0" smtClean="0"/>
              <a:t>18% rearrested while on pre-trial release </a:t>
            </a:r>
          </a:p>
          <a:p>
            <a:pPr lvl="1"/>
            <a:r>
              <a:rPr lang="en-US" dirty="0" smtClean="0"/>
              <a:t>22% fail to appear for trial</a:t>
            </a:r>
          </a:p>
          <a:p>
            <a:pPr lvl="2"/>
            <a:r>
              <a:rPr lang="en-US" dirty="0" smtClean="0"/>
              <a:t>Only 6% remained fugitives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people on pre-trial release behave?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Quicker dispositions </a:t>
            </a:r>
          </a:p>
          <a:p>
            <a:pPr lvl="1"/>
            <a:r>
              <a:rPr lang="en-US" dirty="0" smtClean="0"/>
              <a:t>Harsher dispositions</a:t>
            </a:r>
          </a:p>
          <a:p>
            <a:pPr lvl="2"/>
            <a:r>
              <a:rPr lang="en-US" dirty="0" smtClean="0"/>
              <a:t>More apt to get prison/jail time</a:t>
            </a:r>
          </a:p>
          <a:p>
            <a:pPr lvl="2"/>
            <a:r>
              <a:rPr lang="en-US" dirty="0" smtClean="0"/>
              <a:t>Get longer sentences</a:t>
            </a:r>
          </a:p>
          <a:p>
            <a:pPr lvl="2"/>
            <a:endParaRPr lang="en-US" dirty="0"/>
          </a:p>
          <a:p>
            <a:r>
              <a:rPr lang="en-US" dirty="0" smtClean="0"/>
              <a:t>HOWEVER…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being in jail have an impact on trial/sentencing outcomes?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Stems from “Manhattan Bail Project”</a:t>
            </a:r>
          </a:p>
          <a:p>
            <a:pPr lvl="1"/>
            <a:r>
              <a:rPr lang="en-US" dirty="0" smtClean="0"/>
              <a:t>How to limit bail/ensure that people will still show up for court</a:t>
            </a:r>
          </a:p>
          <a:p>
            <a:r>
              <a:rPr lang="en-US" dirty="0" smtClean="0"/>
              <a:t>Variation in what “pre-trial services” means</a:t>
            </a:r>
          </a:p>
          <a:p>
            <a:pPr lvl="1"/>
            <a:r>
              <a:rPr lang="en-US" dirty="0" smtClean="0"/>
              <a:t>Investigation</a:t>
            </a:r>
          </a:p>
          <a:p>
            <a:pPr lvl="1"/>
            <a:r>
              <a:rPr lang="en-US" dirty="0" smtClean="0"/>
              <a:t>Supervision</a:t>
            </a:r>
          </a:p>
          <a:p>
            <a:pPr lvl="2"/>
            <a:r>
              <a:rPr lang="en-US" dirty="0" smtClean="0"/>
              <a:t>P.O. sorts of stuff</a:t>
            </a:r>
          </a:p>
          <a:p>
            <a:pPr lvl="2"/>
            <a:r>
              <a:rPr lang="en-US" dirty="0" smtClean="0"/>
              <a:t>Calling to remind of court appearances, etc.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Pre-trial Services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Roughly 3,000</a:t>
            </a:r>
          </a:p>
          <a:p>
            <a:pPr lvl="1"/>
            <a:r>
              <a:rPr lang="en-US" dirty="0" smtClean="0"/>
              <a:t>Most small &lt;50 inmates</a:t>
            </a:r>
          </a:p>
          <a:p>
            <a:pPr lvl="1"/>
            <a:r>
              <a:rPr lang="en-US" dirty="0" smtClean="0"/>
              <a:t>About 60 “mega-jails” </a:t>
            </a:r>
          </a:p>
          <a:p>
            <a:pPr lvl="1"/>
            <a:r>
              <a:rPr lang="en-US" dirty="0" smtClean="0"/>
              <a:t>“Big 4” states hold 1/3 of all jail inmates </a:t>
            </a:r>
          </a:p>
          <a:p>
            <a:r>
              <a:rPr lang="en-US" dirty="0" smtClean="0"/>
              <a:t>60% for Pretrial detainment </a:t>
            </a:r>
          </a:p>
          <a:p>
            <a:pPr lvl="1"/>
            <a:r>
              <a:rPr lang="en-US" dirty="0" smtClean="0"/>
              <a:t>Other sorts of folks?</a:t>
            </a:r>
          </a:p>
          <a:p>
            <a:r>
              <a:rPr lang="en-US" dirty="0" smtClean="0"/>
              <a:t>Differences between jails and prisons?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Jails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50% racial or ethnic (Hispanic) minorities </a:t>
            </a:r>
          </a:p>
          <a:p>
            <a:r>
              <a:rPr lang="en-US" dirty="0" smtClean="0"/>
              <a:t>Mostly (87%) male</a:t>
            </a:r>
          </a:p>
          <a:p>
            <a:pPr lvl="1"/>
            <a:r>
              <a:rPr lang="en-US" dirty="0" smtClean="0"/>
              <a:t>Female numbers </a:t>
            </a:r>
            <a:r>
              <a:rPr lang="en-US" dirty="0" smtClean="0"/>
              <a:t>increased over </a:t>
            </a:r>
            <a:r>
              <a:rPr lang="en-US" dirty="0" smtClean="0"/>
              <a:t>past decade</a:t>
            </a:r>
          </a:p>
          <a:p>
            <a:pPr lvl="2"/>
            <a:r>
              <a:rPr lang="en-US" dirty="0" smtClean="0"/>
              <a:t>Over 50% report physical/sexual abuse </a:t>
            </a:r>
          </a:p>
          <a:p>
            <a:pPr lvl="2"/>
            <a:r>
              <a:rPr lang="en-US" dirty="0" smtClean="0"/>
              <a:t>Gender-specific concerns</a:t>
            </a:r>
            <a:endParaRPr lang="en-US" dirty="0"/>
          </a:p>
          <a:p>
            <a:r>
              <a:rPr lang="en-US" dirty="0" smtClean="0"/>
              <a:t>Drug/alcohol</a:t>
            </a:r>
          </a:p>
          <a:p>
            <a:pPr lvl="1"/>
            <a:r>
              <a:rPr lang="en-US" dirty="0" smtClean="0"/>
              <a:t>½ used illicit drugs in month before confinement</a:t>
            </a:r>
          </a:p>
          <a:p>
            <a:pPr lvl="1"/>
            <a:r>
              <a:rPr lang="en-US" dirty="0" smtClean="0"/>
              <a:t>¼ were using when they committed the offense </a:t>
            </a:r>
          </a:p>
          <a:p>
            <a:pPr lvl="1"/>
            <a:r>
              <a:rPr lang="en-US" dirty="0" smtClean="0"/>
              <a:t>2/3 </a:t>
            </a:r>
            <a:r>
              <a:rPr lang="en-US" dirty="0" smtClean="0"/>
              <a:t>used alcohol regularly, many were drunk during offense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in Jail?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160</TotalTime>
  <Words>814</Words>
  <Application>Microsoft Office PowerPoint</Application>
  <PresentationFormat>On-screen Show (4:3)</PresentationFormat>
  <Paragraphs>138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Jails</vt:lpstr>
      <vt:lpstr>Jail History</vt:lpstr>
      <vt:lpstr>The Drusilla of Institutional Corrections  </vt:lpstr>
      <vt:lpstr>Pre-trial quandary </vt:lpstr>
      <vt:lpstr>Do people on pre-trial release behave?</vt:lpstr>
      <vt:lpstr>Does being in jail have an impact on trial/sentencing outcomes?</vt:lpstr>
      <vt:lpstr>Pre-trial Services </vt:lpstr>
      <vt:lpstr>Modern Jails</vt:lpstr>
      <vt:lpstr>Who is in Jail?</vt:lpstr>
      <vt:lpstr>Jails as a volatile place</vt:lpstr>
      <vt:lpstr>Jail Design</vt:lpstr>
      <vt:lpstr>Jail Architecture and Management </vt:lpstr>
      <vt:lpstr>Benefits of the New Generation Jails</vt:lpstr>
      <vt:lpstr>Limits of the New Generation Jail</vt:lpstr>
      <vt:lpstr>Jail Crowding</vt:lpstr>
      <vt:lpstr>Mental Illness and Jail</vt:lpstr>
      <vt:lpstr>De-institutionalization in 1970s</vt:lpstr>
      <vt:lpstr>Jail Issues in the new millennium 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Jails</dc:title>
  <dc:creator>Jeff Maahs</dc:creator>
  <cp:lastModifiedBy>Jeffrey R Maahs</cp:lastModifiedBy>
  <cp:revision>11</cp:revision>
  <cp:lastPrinted>2012-02-02T20:21:10Z</cp:lastPrinted>
  <dcterms:created xsi:type="dcterms:W3CDTF">2010-02-05T15:43:24Z</dcterms:created>
  <dcterms:modified xsi:type="dcterms:W3CDTF">2012-02-02T20:21:53Z</dcterms:modified>
</cp:coreProperties>
</file>